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0" r:id="rId5"/>
    <p:sldId id="261" r:id="rId6"/>
    <p:sldId id="259" r:id="rId7"/>
    <p:sldId id="263" r:id="rId8"/>
    <p:sldId id="282" r:id="rId9"/>
    <p:sldId id="275" r:id="rId10"/>
    <p:sldId id="276" r:id="rId11"/>
    <p:sldId id="277" r:id="rId12"/>
    <p:sldId id="278" r:id="rId13"/>
    <p:sldId id="279" r:id="rId14"/>
    <p:sldId id="280" r:id="rId15"/>
    <p:sldId id="264" r:id="rId16"/>
    <p:sldId id="266" r:id="rId17"/>
    <p:sldId id="268" r:id="rId18"/>
    <p:sldId id="269" r:id="rId19"/>
    <p:sldId id="267" r:id="rId20"/>
    <p:sldId id="270" r:id="rId21"/>
    <p:sldId id="271" r:id="rId22"/>
    <p:sldId id="272" r:id="rId23"/>
    <p:sldId id="273" r:id="rId24"/>
    <p:sldId id="274" r:id="rId25"/>
    <p:sldId id="281" r:id="rId26"/>
    <p:sldId id="265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0E4894-2D0A-4208-A6E2-403D39E88FB3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7606D-EF6A-447E-A1CF-3A847C7007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6387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606D-EF6A-447E-A1CF-3A847C70074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004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39BE8C-0C3E-4C32-AE18-7FBD4A951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71BF18-A56A-4820-BF93-47FCAE8C3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DF12C2-6215-4F67-883F-8D7942FC5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76F1-9D5D-47F5-914F-D5B255615EDB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B489C3-6DF3-415A-96B0-7BC48928F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E0163C-45B2-4DB0-9B09-4FF92F41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1F19-4D88-44F4-BE44-C0872C7B7D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7174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40ACC2-DDDF-4819-8E3E-FDFE75F82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694975D-1D2C-48E3-839E-E9FBA7AD4F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01CC4C-7B4A-4E03-A2A7-1A8A2625A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76F1-9D5D-47F5-914F-D5B255615EDB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F878C2-28AA-4FCC-B544-768CB21F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67E19FF-4AF4-4E5A-BD11-48BE981C4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1F19-4D88-44F4-BE44-C0872C7B7D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1181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5E87DBC-810E-42C1-9382-E4F838BB23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8C9021C-3FE4-4D5D-8E9C-D2F54FB52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95AE2F-440E-4888-B29E-22D61489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76F1-9D5D-47F5-914F-D5B255615EDB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CBC06C-3BDC-4656-9B6D-60EBC6023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73C1372-3E0A-4437-9B60-DB264CBF2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1F19-4D88-44F4-BE44-C0872C7B7D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975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5FF654-23AD-443C-86ED-676ACA1B4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8725A3-23B8-44CC-A29B-63D5CCF1E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11A21E-6583-4B55-9FF0-94653A156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76F1-9D5D-47F5-914F-D5B255615EDB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96A75-1456-486D-B783-3C285A60B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8B4DDD0-FAE0-49E6-A466-A40AF3FB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1F19-4D88-44F4-BE44-C0872C7B7D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3633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03581F-8FE3-48A4-BB2F-1E66532B6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A73E1BA-B697-4DC9-9086-6C15559F2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A3C915-FD3A-4F4C-B511-44077C413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76F1-9D5D-47F5-914F-D5B255615EDB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BE9E0D-BD07-4458-993E-112C9ABE4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77A21B-141B-4D76-9561-7EB82D199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1F19-4D88-44F4-BE44-C0872C7B7D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5636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287D64-1221-4D75-8DB9-B2FB651E1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C604AB-3422-4993-9F05-B4FD512BC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1EF4C81-A758-43D1-A7AA-F33D31E806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AF12C5-5CFA-41F0-8865-1DF520C24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76F1-9D5D-47F5-914F-D5B255615EDB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ADEC07C-D583-469B-AFC8-9868ADEF6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C26A7C6-B8EF-4D5C-877C-AC9C7D64B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1F19-4D88-44F4-BE44-C0872C7B7D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519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185BAA-D5D0-4008-AE95-B94BABF11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C7CBA8-80E8-4982-B6C0-76423F303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BB84966-D45F-4A6D-8D27-8BE0B49B2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653A15-ABF3-457F-A8AC-F87650158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4B1F8CB-7755-44FD-ABC1-8520CF87D6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DF9BE83-F3F3-47AA-B9A8-5CF158628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76F1-9D5D-47F5-914F-D5B255615EDB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3A5C8F9-38D2-4DE4-B411-8EAE7623D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A352469-213D-46D4-A813-1BF205A8E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1F19-4D88-44F4-BE44-C0872C7B7D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0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F52C70-1C22-45B7-A0DC-62324BD06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E810B7A-15C3-4DEF-9A5F-D33426A09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76F1-9D5D-47F5-914F-D5B255615EDB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C7934D3-5EDF-4CAE-B16C-02D803425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2F3E3-9433-47E9-98BF-F1D6313DF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1F19-4D88-44F4-BE44-C0872C7B7D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777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3EC45B2-7649-4551-8311-DBA60BE3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76F1-9D5D-47F5-914F-D5B255615EDB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525B34F-2763-4407-8AB1-88FAF3AF4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D5CBA4-0725-4A5B-B640-812F23FFB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1F19-4D88-44F4-BE44-C0872C7B7D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111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855A08-8982-4F59-8D7F-C21036BA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1601C3-A0D4-4F55-93B4-6C5990936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7DCE9DE-BDC2-4DBD-AE75-BA7ADE6B1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6B22397-EDF9-46BC-8618-9DE31C588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76F1-9D5D-47F5-914F-D5B255615EDB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D9562FC-DF96-4C6C-8317-3412AA54B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5325FA7-5AFB-4693-91D6-55732411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1F19-4D88-44F4-BE44-C0872C7B7D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0136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D0923D-13E1-4B36-B988-7ABF164D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2D7E8EB-DB41-46A3-99F2-58369EA6D6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A3AA648-0B3C-47B6-985F-B11E0EE96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C11078-95E4-4820-AC83-D85521872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76F1-9D5D-47F5-914F-D5B255615EDB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927BEA7-A805-4766-B47B-F5AA6A2AD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B51DBAA-5FDE-4B04-B6BD-CCF950175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1F19-4D88-44F4-BE44-C0872C7B7D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8382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9292C12-2DE9-43BF-ACF0-9622A5EE3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D5C942-931D-4461-B88C-4F5571BBE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D09F7B-E8D3-4610-B1A2-F1814EB648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176F1-9D5D-47F5-914F-D5B255615EDB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A59B98-A072-4367-9EA1-F2AC29599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0E9A5E-0D2B-42D6-9662-CB1CE1314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C1F19-4D88-44F4-BE44-C0872C7B7D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4068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zusoba/core" TargetMode="External"/><Relationship Id="rId2" Type="http://schemas.openxmlformats.org/officeDocument/2006/relationships/hyperlink" Target="https://github.com/byronxu99/PADsolver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wapi/P-PAD" TargetMode="External"/><Relationship Id="rId2" Type="http://schemas.openxmlformats.org/officeDocument/2006/relationships/hyperlink" Target="https://github.com/senkevinli/PAD-Auto-Solv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atthargett/padopt" TargetMode="External"/><Relationship Id="rId4" Type="http://schemas.openxmlformats.org/officeDocument/2006/relationships/hyperlink" Target="https://github.com/pazusoba/cor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facebook.com/groups/tos.return/posts/1855676407844421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tos.return/posts/1855676407844421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C6D479-F859-4D0E-A729-A394D0CF4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超啟發演算發演算法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轉珠遊戲最佳路徑搜尋研究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DF18D52-CB36-47B2-A050-392EF1E49F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課程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超啟發演算法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資工碩一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411226162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楊永睿 </a:t>
            </a:r>
          </a:p>
        </p:txBody>
      </p:sp>
    </p:spTree>
    <p:extLst>
      <p:ext uri="{BB962C8B-B14F-4D97-AF65-F5344CB8AC3E}">
        <p14:creationId xmlns:p14="http://schemas.microsoft.com/office/powerpoint/2010/main" val="4107245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C4C331-D7AB-497F-B41B-497F15CC9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超啟發演算法挑選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8F461E-96DE-48A0-9D65-0573770AD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演算法決定</a:t>
            </a:r>
            <a:endParaRPr lang="en-US" altLang="zh-TW" dirty="0"/>
          </a:p>
          <a:p>
            <a:pPr lvl="1"/>
            <a:r>
              <a:rPr lang="zh-TW" altLang="en-US" dirty="0"/>
              <a:t>詢問</a:t>
            </a:r>
            <a:r>
              <a:rPr lang="en-US" altLang="zh-TW" dirty="0"/>
              <a:t>GPT</a:t>
            </a:r>
            <a:r>
              <a:rPr lang="zh-TW" altLang="en-US" dirty="0"/>
              <a:t>意見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/>
              <a:t>請他再推薦給我</a:t>
            </a:r>
            <a:r>
              <a:rPr lang="en-US" altLang="zh-TW" dirty="0"/>
              <a:t>5</a:t>
            </a:r>
            <a:r>
              <a:rPr lang="zh-TW" altLang="en-US" dirty="0"/>
              <a:t>種超啟發演算法</a:t>
            </a:r>
          </a:p>
          <a:p>
            <a:pPr lvl="1"/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0E344AD-4A85-47EF-9849-561692CA2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236" y="1582173"/>
            <a:ext cx="1371600" cy="6477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DDCAC11-3A88-4E38-BD62-3D313E23C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665" y="2773550"/>
            <a:ext cx="4563335" cy="207635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AA668A6-A967-4A86-A315-D351EA395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962" y="2773550"/>
            <a:ext cx="5195838" cy="39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89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9365F9-E440-4637-95BB-7F85216B6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超啟發演算法挑選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DBFAC4-25FF-47CE-A1D7-E0C817450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演算法決定</a:t>
            </a:r>
            <a:endParaRPr lang="en-US" altLang="zh-TW" dirty="0"/>
          </a:p>
          <a:p>
            <a:pPr lvl="1"/>
            <a:r>
              <a:rPr lang="zh-TW" altLang="en-US" dirty="0"/>
              <a:t>詢問</a:t>
            </a:r>
            <a:r>
              <a:rPr lang="en-US" altLang="zh-TW" dirty="0"/>
              <a:t>GPT</a:t>
            </a:r>
            <a:r>
              <a:rPr lang="zh-TW" altLang="en-US" dirty="0"/>
              <a:t>意見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/>
              <a:t>請他給我他認為效果最好的超啟發演算法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9634BCC-4741-4C10-86AC-20856028D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530" y="1488511"/>
            <a:ext cx="6429236" cy="67422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F7AA937-E492-4C2E-9F28-CBA5EE1D9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2814074"/>
            <a:ext cx="5762625" cy="16097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0EC6AE5-7084-41E9-B376-C952FBF30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" y="4709831"/>
            <a:ext cx="5762625" cy="6025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36544F9-2060-4232-A720-CCA0432B2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675" y="2814074"/>
            <a:ext cx="5695950" cy="28956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A07EE44-734D-4DE6-AE6B-0D4F0A5DEB9A}"/>
              </a:ext>
            </a:extLst>
          </p:cNvPr>
          <p:cNvSpPr/>
          <p:nvPr/>
        </p:nvSpPr>
        <p:spPr>
          <a:xfrm>
            <a:off x="8193741" y="5110890"/>
            <a:ext cx="2976284" cy="258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80C066-D206-4E83-A219-35A78D5F442C}"/>
              </a:ext>
            </a:extLst>
          </p:cNvPr>
          <p:cNvSpPr/>
          <p:nvPr/>
        </p:nvSpPr>
        <p:spPr>
          <a:xfrm>
            <a:off x="6741459" y="4116650"/>
            <a:ext cx="2626660" cy="2686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B83F9F1-EB8F-4AAA-9EEF-79CE1CDECD02}"/>
              </a:ext>
            </a:extLst>
          </p:cNvPr>
          <p:cNvSpPr/>
          <p:nvPr/>
        </p:nvSpPr>
        <p:spPr>
          <a:xfrm>
            <a:off x="7328149" y="3160367"/>
            <a:ext cx="1896533" cy="268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26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9365F9-E440-4637-95BB-7F85216B6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超啟發演算法挑選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DBFAC4-25FF-47CE-A1D7-E0C817450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演算法決定</a:t>
            </a:r>
            <a:endParaRPr lang="en-US" altLang="zh-TW" dirty="0"/>
          </a:p>
          <a:p>
            <a:pPr lvl="1"/>
            <a:r>
              <a:rPr lang="zh-TW" altLang="en-US" dirty="0"/>
              <a:t>詢問</a:t>
            </a:r>
            <a:r>
              <a:rPr lang="en-US" altLang="zh-TW" dirty="0"/>
              <a:t>GPT</a:t>
            </a:r>
            <a:r>
              <a:rPr lang="zh-TW" altLang="en-US" dirty="0"/>
              <a:t>意見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/>
              <a:t>請他說明原因</a:t>
            </a:r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2B66987-EF16-4489-8E57-4B2D0D0A0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496" y="1400175"/>
            <a:ext cx="5647198" cy="76550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4479E15-D84A-4799-BC35-D05667082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95" y="2814012"/>
            <a:ext cx="4803921" cy="207442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2AC507F-B547-4A64-8E55-2845AB94C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95" y="4982869"/>
            <a:ext cx="4803921" cy="156649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C0AFBB8-8961-45C2-8F14-20CBAEA76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9701" y="2814012"/>
            <a:ext cx="4334934" cy="88168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71AB571-FEB6-4B12-B4A3-6080425A1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9701" y="3695693"/>
            <a:ext cx="4334934" cy="211995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5A10C54-90DA-47F6-BFCE-118DA927241D}"/>
              </a:ext>
            </a:extLst>
          </p:cNvPr>
          <p:cNvSpPr/>
          <p:nvPr/>
        </p:nvSpPr>
        <p:spPr>
          <a:xfrm>
            <a:off x="959224" y="4040453"/>
            <a:ext cx="4190292" cy="6570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BE160C-F13F-4EA8-8E8B-093EB87A975C}"/>
              </a:ext>
            </a:extLst>
          </p:cNvPr>
          <p:cNvSpPr/>
          <p:nvPr/>
        </p:nvSpPr>
        <p:spPr>
          <a:xfrm>
            <a:off x="564776" y="5815644"/>
            <a:ext cx="4584740" cy="7337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8B86C4E-F66E-44F4-91E5-914D0CAFA814}"/>
              </a:ext>
            </a:extLst>
          </p:cNvPr>
          <p:cNvSpPr/>
          <p:nvPr/>
        </p:nvSpPr>
        <p:spPr>
          <a:xfrm>
            <a:off x="5409701" y="5216861"/>
            <a:ext cx="4334934" cy="598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5500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9365F9-E440-4637-95BB-7F85216B6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超啟發演算法挑選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DBFAC4-25FF-47CE-A1D7-E0C817450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演算法決定</a:t>
            </a:r>
            <a:endParaRPr lang="en-US" altLang="zh-TW" dirty="0"/>
          </a:p>
          <a:p>
            <a:pPr lvl="1"/>
            <a:r>
              <a:rPr lang="zh-TW" altLang="en-US" dirty="0"/>
              <a:t>詢問</a:t>
            </a:r>
            <a:r>
              <a:rPr lang="en-US" altLang="zh-TW" dirty="0"/>
              <a:t>GPT</a:t>
            </a:r>
            <a:r>
              <a:rPr lang="zh-TW" altLang="en-US" dirty="0"/>
              <a:t>意見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/>
              <a:t>請他再次確認他的答案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23E6360-1184-4B50-B3AD-1DACA5620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4" y="1544549"/>
            <a:ext cx="7205990" cy="7205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6B324F9-7DE5-4872-AB7E-4A9C3A486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41" y="3068701"/>
            <a:ext cx="6269967" cy="58813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66D4F55-12DC-4C6A-9C1D-EB1052C19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41" y="3721063"/>
            <a:ext cx="6269967" cy="178990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A35A6DB-3916-4B7C-9CF6-83CE2B539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725" y="3082094"/>
            <a:ext cx="5676900" cy="242887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65524CB-9385-426C-8CE3-F6C49841A9C3}"/>
              </a:ext>
            </a:extLst>
          </p:cNvPr>
          <p:cNvSpPr/>
          <p:nvPr/>
        </p:nvSpPr>
        <p:spPr>
          <a:xfrm>
            <a:off x="1344706" y="3082094"/>
            <a:ext cx="5076402" cy="261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351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9365F9-E440-4637-95BB-7F85216B6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超啟發演算法挑選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DBFAC4-25FF-47CE-A1D7-E0C817450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演算法決定</a:t>
            </a:r>
            <a:endParaRPr lang="en-US" altLang="zh-TW" dirty="0"/>
          </a:p>
          <a:p>
            <a:pPr lvl="1"/>
            <a:r>
              <a:rPr lang="zh-TW" altLang="en-US" dirty="0"/>
              <a:t>詢問</a:t>
            </a:r>
            <a:r>
              <a:rPr lang="en-US" altLang="zh-TW" dirty="0"/>
              <a:t>GPT</a:t>
            </a:r>
            <a:r>
              <a:rPr lang="zh-TW" altLang="en-US" dirty="0"/>
              <a:t>意見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/>
              <a:t>請他告訴我演算法的出處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CB04CF1-C2BC-42D6-9444-D5EF9DF05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969" y="1443038"/>
            <a:ext cx="4348332" cy="70660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F0B1B46-5A79-442C-9CB3-1183B4FA0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78" y="2684498"/>
            <a:ext cx="6212055" cy="404772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AFDE036-1351-4496-997F-82709ADFD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575" y="2684498"/>
            <a:ext cx="5686425" cy="124777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0F70529-B49A-49EF-AEA0-0B24D0B0D303}"/>
              </a:ext>
            </a:extLst>
          </p:cNvPr>
          <p:cNvSpPr txBox="1"/>
          <p:nvPr/>
        </p:nvSpPr>
        <p:spPr>
          <a:xfrm>
            <a:off x="6505575" y="6269925"/>
            <a:ext cx="435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ym typeface="Wingdings" panose="05000000000000000000" pitchFamily="2" charset="2"/>
              </a:rPr>
              <a:t></a:t>
            </a:r>
            <a:r>
              <a:rPr lang="zh-TW" altLang="en-US" dirty="0"/>
              <a:t>經過我查證這三個論文都是真實存在的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72164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421212-B9B7-4301-A751-21218124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超啟發演算法簡介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4D595C-DCFD-44BA-9200-129419BEF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79512"/>
          </a:xfrm>
        </p:spPr>
        <p:txBody>
          <a:bodyPr/>
          <a:lstStyle/>
          <a:p>
            <a:r>
              <a:rPr lang="zh-TW" altLang="en-US" dirty="0"/>
              <a:t>目前候選方法主要為以下三個演算法</a:t>
            </a:r>
            <a:endParaRPr lang="en-US" altLang="zh-TW" dirty="0"/>
          </a:p>
          <a:p>
            <a:pPr lvl="1"/>
            <a:r>
              <a:rPr lang="zh-TW" altLang="en-US" b="1" dirty="0"/>
              <a:t>遺傳演算法 </a:t>
            </a:r>
            <a:r>
              <a:rPr lang="en-US" altLang="zh-TW" dirty="0"/>
              <a:t>(Genetic Algorithm, </a:t>
            </a:r>
            <a:r>
              <a:rPr lang="en-US" altLang="zh-TW" b="1" dirty="0"/>
              <a:t>GA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b="1" dirty="0"/>
              <a:t>蟻群最佳化 </a:t>
            </a:r>
            <a:r>
              <a:rPr lang="en-US" altLang="zh-TW" dirty="0"/>
              <a:t>(Ant Colony Optimization, </a:t>
            </a:r>
            <a:r>
              <a:rPr lang="en-US" altLang="zh-TW" b="1" dirty="0"/>
              <a:t>ACO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b="1" dirty="0"/>
              <a:t>貪婪隨機適應搜索 </a:t>
            </a:r>
            <a:r>
              <a:rPr lang="en-US" altLang="zh-TW" dirty="0"/>
              <a:t>(Greedy Randomized Adaptive Search Procedure, </a:t>
            </a:r>
            <a:r>
              <a:rPr lang="en-US" altLang="zh-TW" b="1" dirty="0"/>
              <a:t>GRASP</a:t>
            </a:r>
            <a:r>
              <a:rPr lang="en-US" altLang="zh-TW" dirty="0"/>
              <a:t>)</a:t>
            </a:r>
          </a:p>
          <a:p>
            <a:endParaRPr lang="en-US" altLang="zh-TW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A376D4-E306-437B-A2C1-B54AE81E154C}"/>
              </a:ext>
            </a:extLst>
          </p:cNvPr>
          <p:cNvSpPr/>
          <p:nvPr/>
        </p:nvSpPr>
        <p:spPr>
          <a:xfrm>
            <a:off x="0" y="5380672"/>
            <a:ext cx="1090462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HOLLAND, John H. Genetic algorithms. Scientific american, 1992, 267.1: 66-73.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DORIGO, Marco; DI CARO, Gianni. Ant colony optimization: a new meta-heuristic. In: Proceedings of the 1999 congress on evolutionary computation-CEC99 (Cat. No. 99TH8406). IEEE, 1999. p. 1470-1477.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FEO, Thomas A.; RESENDE, Mauricio GC. A probabilistic heuristic for a computationally difficult set covering problem. Operations research letters, 1989, 8.2: 67-71.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866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FD92F1-2DD5-4198-B218-674E6B56D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遺傳演算法 </a:t>
            </a:r>
            <a:r>
              <a:rPr lang="en-US" altLang="zh-TW" dirty="0"/>
              <a:t>(Genetic Algorithm, GA)</a:t>
            </a:r>
            <a:br>
              <a:rPr lang="en-US" altLang="zh-TW" dirty="0"/>
            </a:br>
            <a:r>
              <a:rPr lang="zh-TW" altLang="en-US" dirty="0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08F99B-B381-4265-8B52-C15E3194B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zh-TW" altLang="en-US" dirty="0"/>
              <a:t>根據達爾文自然選擇和遺傳學等原理的優化搜尋演算法</a:t>
            </a:r>
            <a:r>
              <a:rPr lang="en-US" altLang="zh-TW" dirty="0"/>
              <a:t>,</a:t>
            </a:r>
            <a:r>
              <a:rPr lang="zh-TW" altLang="en-US" dirty="0"/>
              <a:t>透過模擬基因的迭代來找到一個優秀的解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演算法主要包括以下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b="1" dirty="0"/>
              <a:t>自然選擇</a:t>
            </a:r>
            <a:r>
              <a:rPr lang="zh-TW" altLang="en-US" dirty="0"/>
              <a:t>：使用適應度函數（</a:t>
            </a:r>
            <a:r>
              <a:rPr lang="en-US" altLang="zh-TW" dirty="0"/>
              <a:t>Fitness Function</a:t>
            </a:r>
            <a:r>
              <a:rPr lang="zh-TW" altLang="en-US" dirty="0"/>
              <a:t>）評估個體在問題中的適應程度。適應度越高在自然選擇中被保留的可能性越大。</a:t>
            </a:r>
          </a:p>
          <a:p>
            <a:pPr lvl="1"/>
            <a:endParaRPr lang="en-US" altLang="zh-TW" dirty="0"/>
          </a:p>
          <a:p>
            <a:pPr lvl="1"/>
            <a:r>
              <a:rPr lang="zh-TW" altLang="en-US" b="1" dirty="0"/>
              <a:t>突變：</a:t>
            </a:r>
            <a:r>
              <a:rPr lang="zh-TW" altLang="en-US" dirty="0"/>
              <a:t>突變操作通過在個體的某些基因上加入隨機改變，使其能夠探索新的搜索空間，避免陷入局部最優</a:t>
            </a:r>
          </a:p>
          <a:p>
            <a:pPr lvl="1"/>
            <a:endParaRPr lang="en-US" altLang="zh-TW" dirty="0"/>
          </a:p>
          <a:p>
            <a:pPr lvl="1"/>
            <a:r>
              <a:rPr lang="zh-TW" altLang="en-US" b="1" dirty="0"/>
              <a:t>交配：</a:t>
            </a:r>
            <a:r>
              <a:rPr lang="zh-TW" altLang="en-US" dirty="0"/>
              <a:t>交配操作通過組合來自兩個父代個體的部分特徵創建新的子代。保留好的特徵並探索新的解</a:t>
            </a:r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31547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FD92F1-2DD5-4198-B218-674E6B56D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遺傳演算法 </a:t>
            </a:r>
            <a:r>
              <a:rPr lang="en-US" altLang="zh-TW" dirty="0"/>
              <a:t>(Genetic Algorithm, GA)</a:t>
            </a:r>
            <a:br>
              <a:rPr lang="en-US" altLang="zh-TW" dirty="0"/>
            </a:br>
            <a:r>
              <a:rPr lang="zh-TW" altLang="en-US" dirty="0"/>
              <a:t>演算法流程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08F99B-B381-4265-8B52-C15E3194B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b="1" dirty="0"/>
              <a:t>初始化</a:t>
            </a:r>
            <a:r>
              <a:rPr lang="zh-TW" altLang="en-US" dirty="0"/>
              <a:t>：生成隨機初始群體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/>
              <a:t>適應度評估</a:t>
            </a:r>
            <a:r>
              <a:rPr lang="zh-TW" altLang="en-US" dirty="0"/>
              <a:t>：對群體中的每個個體，根據問題計算其適應度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/>
              <a:t>自然選擇</a:t>
            </a:r>
            <a:r>
              <a:rPr lang="zh-TW" altLang="en-US" dirty="0"/>
              <a:t>：根據個體適應度進行選擇，保留高適應度的個體進入下一代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/>
              <a:t>產生子代個體</a:t>
            </a:r>
            <a:r>
              <a:rPr lang="zh-TW" altLang="en-US" dirty="0"/>
              <a:t>：選擇出多個體進行交配和突變，生成新的子代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/>
              <a:t>重複步驟</a:t>
            </a:r>
            <a:r>
              <a:rPr lang="en-US" altLang="zh-TW" b="1" dirty="0"/>
              <a:t>2-5</a:t>
            </a:r>
            <a:r>
              <a:rPr lang="zh-TW" altLang="en-US" b="1" dirty="0"/>
              <a:t>，直到達到終止條件（如最大迭代次數或收斂）</a:t>
            </a:r>
          </a:p>
        </p:txBody>
      </p:sp>
    </p:spTree>
    <p:extLst>
      <p:ext uri="{BB962C8B-B14F-4D97-AF65-F5344CB8AC3E}">
        <p14:creationId xmlns:p14="http://schemas.microsoft.com/office/powerpoint/2010/main" val="4240084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FD92F1-2DD5-4198-B218-674E6B56D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遺傳演算法 </a:t>
            </a:r>
            <a:r>
              <a:rPr lang="en-US" altLang="zh-TW" dirty="0"/>
              <a:t>(Genetic Algorithm, GA)</a:t>
            </a:r>
            <a:br>
              <a:rPr lang="en-US" altLang="zh-TW" dirty="0"/>
            </a:br>
            <a:r>
              <a:rPr lang="zh-TW" altLang="en-US" dirty="0"/>
              <a:t>小結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08F99B-B381-4265-8B52-C15E3194B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zh-TW" altLang="en-US" dirty="0"/>
              <a:t>應用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函數優化</a:t>
            </a:r>
            <a:r>
              <a:rPr lang="en-US" altLang="zh-TW" dirty="0"/>
              <a:t>-</a:t>
            </a:r>
            <a:r>
              <a:rPr lang="zh-TW" altLang="en-US" dirty="0"/>
              <a:t>找最大最小值</a:t>
            </a:r>
            <a:endParaRPr lang="en-US" altLang="zh-TW" dirty="0"/>
          </a:p>
          <a:p>
            <a:pPr lvl="1"/>
            <a:r>
              <a:rPr lang="zh-TW" altLang="en-US" dirty="0"/>
              <a:t>尋找機器學習超參數設定</a:t>
            </a:r>
            <a:endParaRPr lang="en-US" altLang="zh-TW" dirty="0"/>
          </a:p>
          <a:p>
            <a:pPr lvl="1"/>
            <a:r>
              <a:rPr lang="zh-TW" altLang="en-US" dirty="0"/>
              <a:t>路線規劃問題</a:t>
            </a:r>
            <a:r>
              <a:rPr lang="en-US" altLang="zh-TW" dirty="0"/>
              <a:t>(TSP)</a:t>
            </a:r>
          </a:p>
          <a:p>
            <a:r>
              <a:rPr lang="zh-TW" altLang="en-US" dirty="0"/>
              <a:t>優缺點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優點</a:t>
            </a:r>
            <a:r>
              <a:rPr lang="en-US" altLang="zh-TW" dirty="0"/>
              <a:t>:</a:t>
            </a:r>
          </a:p>
          <a:p>
            <a:pPr lvl="2"/>
            <a:r>
              <a:rPr lang="zh-TW" altLang="en-US" dirty="0"/>
              <a:t>自適應能力強</a:t>
            </a:r>
            <a:endParaRPr lang="en-US" altLang="zh-TW" dirty="0"/>
          </a:p>
          <a:p>
            <a:pPr lvl="2"/>
            <a:r>
              <a:rPr lang="zh-TW" altLang="en-US" dirty="0"/>
              <a:t>全局搜索能力強</a:t>
            </a:r>
            <a:endParaRPr lang="en-US" altLang="zh-TW" dirty="0"/>
          </a:p>
          <a:p>
            <a:pPr lvl="2"/>
            <a:r>
              <a:rPr lang="zh-TW" altLang="en-US" dirty="0"/>
              <a:t>容易與其他演算法結合</a:t>
            </a:r>
            <a:endParaRPr lang="en-US" altLang="zh-TW" dirty="0"/>
          </a:p>
          <a:p>
            <a:pPr lvl="1"/>
            <a:r>
              <a:rPr lang="zh-TW" altLang="en-US" dirty="0"/>
              <a:t>缺點</a:t>
            </a:r>
            <a:r>
              <a:rPr lang="en-US" altLang="zh-TW" dirty="0"/>
              <a:t>:</a:t>
            </a:r>
          </a:p>
          <a:p>
            <a:pPr lvl="2"/>
            <a:r>
              <a:rPr lang="zh-TW" altLang="en-US" dirty="0"/>
              <a:t>計算成本大</a:t>
            </a:r>
            <a:endParaRPr lang="en-US" altLang="zh-TW" dirty="0"/>
          </a:p>
          <a:p>
            <a:pPr lvl="2"/>
            <a:r>
              <a:rPr lang="zh-TW" altLang="en-US" dirty="0"/>
              <a:t>不保證最佳化</a:t>
            </a:r>
            <a:endParaRPr lang="en-US" altLang="zh-TW" dirty="0"/>
          </a:p>
          <a:p>
            <a:pPr marL="914400" lvl="2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2553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47B543-4F05-4ACC-9C84-A7193CCF4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蟻群最佳化 </a:t>
            </a:r>
            <a:r>
              <a:rPr lang="en-US" altLang="zh-TW" dirty="0"/>
              <a:t>(Ant Colony Optimization, ACO)</a:t>
            </a:r>
            <a:br>
              <a:rPr lang="en-US" altLang="zh-TW" dirty="0"/>
            </a:br>
            <a:r>
              <a:rPr lang="zh-TW" altLang="en-US" dirty="0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5DF19B-8FB0-4278-8256-3860FBFC5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根據來自於螞蟻在尋找食物時，所展現的群體智慧。該演算法在解決組合優化問題和搜尋解決方案方面具有廣泛應用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b="1" dirty="0"/>
              <a:t>演算法主要包括以下</a:t>
            </a:r>
            <a:r>
              <a:rPr lang="en-US" altLang="zh-TW" b="1" dirty="0"/>
              <a:t>:</a:t>
            </a:r>
          </a:p>
          <a:p>
            <a:pPr lvl="1"/>
            <a:r>
              <a:rPr lang="zh-TW" altLang="en-US" b="1" dirty="0"/>
              <a:t>螞蟻依據預期獎勵或費洛蒙去移動</a:t>
            </a:r>
            <a:r>
              <a:rPr lang="en-US" altLang="zh-TW" dirty="0"/>
              <a:t>(</a:t>
            </a:r>
            <a:r>
              <a:rPr lang="zh-TW" altLang="en-US" dirty="0"/>
              <a:t>選擇路徑的機率與費洛蒙濃度成正比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螞蟻在</a:t>
            </a:r>
            <a:r>
              <a:rPr lang="zh-TW" altLang="en-US" b="1" dirty="0"/>
              <a:t>路徑上留下費洛蒙</a:t>
            </a:r>
          </a:p>
          <a:p>
            <a:pPr lvl="1"/>
            <a:r>
              <a:rPr lang="zh-TW" altLang="en-US" b="1" dirty="0"/>
              <a:t>費洛蒙的濃度</a:t>
            </a:r>
            <a:r>
              <a:rPr lang="zh-TW" altLang="en-US" dirty="0"/>
              <a:t>代表解的</a:t>
            </a:r>
            <a:r>
              <a:rPr lang="zh-TW" altLang="en-US" b="1" dirty="0"/>
              <a:t>優良程度</a:t>
            </a:r>
          </a:p>
          <a:p>
            <a:pPr lvl="1"/>
            <a:r>
              <a:rPr lang="zh-TW" altLang="en-US" b="1" dirty="0"/>
              <a:t>費洛蒙</a:t>
            </a:r>
            <a:r>
              <a:rPr lang="zh-TW" altLang="en-US" dirty="0"/>
              <a:t>會隨著時間推移而</a:t>
            </a:r>
            <a:r>
              <a:rPr lang="zh-TW" altLang="en-US" b="1" dirty="0"/>
              <a:t>逐漸蒸發</a:t>
            </a:r>
          </a:p>
        </p:txBody>
      </p:sp>
    </p:spTree>
    <p:extLst>
      <p:ext uri="{BB962C8B-B14F-4D97-AF65-F5344CB8AC3E}">
        <p14:creationId xmlns:p14="http://schemas.microsoft.com/office/powerpoint/2010/main" val="75648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A393F-1729-4A05-8276-1555C7031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32F0E4-508A-47E5-B14E-490FA66A1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zh-TW" altLang="en-US" dirty="0"/>
              <a:t>問題說明</a:t>
            </a:r>
            <a:endParaRPr lang="en-US" altLang="zh-TW" dirty="0"/>
          </a:p>
          <a:p>
            <a:pPr lvl="1"/>
            <a:r>
              <a:rPr lang="zh-TW" altLang="en-US" dirty="0"/>
              <a:t>轉珠遊戲簡介</a:t>
            </a:r>
            <a:endParaRPr lang="en-US" altLang="zh-TW" dirty="0"/>
          </a:p>
          <a:p>
            <a:pPr lvl="1"/>
            <a:r>
              <a:rPr lang="zh-TW" altLang="en-US" dirty="0"/>
              <a:t>最佳化問題定義</a:t>
            </a:r>
            <a:endParaRPr lang="en-US" altLang="zh-TW" dirty="0"/>
          </a:p>
          <a:p>
            <a:r>
              <a:rPr lang="zh-TW" altLang="en-US" dirty="0"/>
              <a:t>我與</a:t>
            </a:r>
            <a:r>
              <a:rPr lang="en-US" altLang="zh-TW" dirty="0"/>
              <a:t>GPT4</a:t>
            </a:r>
            <a:r>
              <a:rPr lang="zh-TW" altLang="en-US" dirty="0"/>
              <a:t>挑選超啟發演算法過程</a:t>
            </a:r>
            <a:endParaRPr lang="en-US" altLang="zh-TW" dirty="0"/>
          </a:p>
          <a:p>
            <a:r>
              <a:rPr lang="zh-TW" altLang="en-US" dirty="0"/>
              <a:t>超啟發演算法簡介</a:t>
            </a:r>
            <a:endParaRPr lang="en-US" altLang="zh-TW" dirty="0"/>
          </a:p>
          <a:p>
            <a:pPr lvl="1"/>
            <a:r>
              <a:rPr lang="zh-TW" altLang="en-US" dirty="0"/>
              <a:t>遺傳演算法 </a:t>
            </a:r>
            <a:r>
              <a:rPr lang="en-US" altLang="zh-TW" dirty="0"/>
              <a:t>(Genetic Algorithm, GA)</a:t>
            </a:r>
          </a:p>
          <a:p>
            <a:pPr lvl="1"/>
            <a:r>
              <a:rPr lang="zh-TW" altLang="en-US" dirty="0"/>
              <a:t>蟻群最佳化 </a:t>
            </a:r>
            <a:r>
              <a:rPr lang="en-US" altLang="zh-TW" dirty="0"/>
              <a:t>(Ant Colony Optimization, ACO)</a:t>
            </a:r>
          </a:p>
          <a:p>
            <a:pPr lvl="1"/>
            <a:r>
              <a:rPr lang="zh-TW" altLang="en-US" dirty="0"/>
              <a:t>貪婪隨機適應搜索 </a:t>
            </a:r>
            <a:r>
              <a:rPr lang="en-US" altLang="zh-TW" dirty="0"/>
              <a:t>(Greedy Randomized Adaptive Search Procedure, GRASP)</a:t>
            </a:r>
          </a:p>
          <a:p>
            <a:r>
              <a:rPr lang="zh-TW" altLang="en-US" dirty="0"/>
              <a:t>目前規劃</a:t>
            </a:r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9246FB1-8850-41AD-A283-AA7725E9F854}"/>
              </a:ext>
            </a:extLst>
          </p:cNvPr>
          <p:cNvSpPr txBox="1"/>
          <p:nvPr/>
        </p:nvSpPr>
        <p:spPr>
          <a:xfrm>
            <a:off x="7090612" y="80872"/>
            <a:ext cx="4764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聲明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本篇專案參考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GPT4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github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開源專案</a:t>
            </a:r>
            <a:r>
              <a:rPr lang="en-US" altLang="zh-TW" b="1" dirty="0" err="1">
                <a:hlinkClick r:id="rId2"/>
              </a:rPr>
              <a:t>PADsolver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b="1" dirty="0">
                <a:hlinkClick r:id="rId3"/>
              </a:rPr>
              <a:t>core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其他網路資料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超啟發演算法期刊相關研討會論文</a:t>
            </a:r>
          </a:p>
        </p:txBody>
      </p:sp>
    </p:spTree>
    <p:extLst>
      <p:ext uri="{BB962C8B-B14F-4D97-AF65-F5344CB8AC3E}">
        <p14:creationId xmlns:p14="http://schemas.microsoft.com/office/powerpoint/2010/main" val="398758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47B543-4F05-4ACC-9C84-A7193CCF4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蟻群最佳化 </a:t>
            </a:r>
            <a:r>
              <a:rPr lang="en-US" altLang="zh-TW" dirty="0"/>
              <a:t>(Ant Colony Optimization, ACO)</a:t>
            </a:r>
            <a:br>
              <a:rPr lang="en-US" altLang="zh-TW" dirty="0"/>
            </a:br>
            <a:r>
              <a:rPr lang="zh-TW" altLang="en-US" dirty="0"/>
              <a:t>演算法流程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5DF19B-8FB0-4278-8256-3860FBFC5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初始化費洛蒙矩陣，隨機放置螞蟻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螞蟻根據費洛蒙濃度和預期獎勵（對未知區域的期望值）選擇下一個節點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螞蟻走過的路徑上更新費洛蒙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費洛蒙蒸發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/>
              <a:t>重複步驟</a:t>
            </a:r>
            <a:r>
              <a:rPr lang="en-US" altLang="zh-TW" b="1" dirty="0"/>
              <a:t>2-4</a:t>
            </a:r>
            <a:r>
              <a:rPr lang="zh-TW" altLang="en-US" b="1" dirty="0"/>
              <a:t>，直到達到終止條件（如迭代次數或收斂）</a:t>
            </a:r>
          </a:p>
        </p:txBody>
      </p:sp>
    </p:spTree>
    <p:extLst>
      <p:ext uri="{BB962C8B-B14F-4D97-AF65-F5344CB8AC3E}">
        <p14:creationId xmlns:p14="http://schemas.microsoft.com/office/powerpoint/2010/main" val="3132711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47B543-4F05-4ACC-9C84-A7193CCF4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蟻群最佳化 </a:t>
            </a:r>
            <a:r>
              <a:rPr lang="en-US" altLang="zh-TW" dirty="0"/>
              <a:t>(Ant Colony Optimization, ACO)</a:t>
            </a:r>
            <a:br>
              <a:rPr lang="en-US" altLang="zh-TW" dirty="0"/>
            </a:br>
            <a:r>
              <a:rPr lang="zh-TW" altLang="en-US" dirty="0"/>
              <a:t>小結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5DF19B-8FB0-4278-8256-3860FBFC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zh-TW" altLang="en-US" b="1" dirty="0"/>
              <a:t>應用</a:t>
            </a:r>
            <a:r>
              <a:rPr lang="en-US" altLang="zh-TW" b="1" dirty="0"/>
              <a:t>:</a:t>
            </a:r>
          </a:p>
          <a:p>
            <a:pPr lvl="1"/>
            <a:r>
              <a:rPr lang="zh-TW" altLang="en-US" dirty="0"/>
              <a:t>路線規劃問題</a:t>
            </a:r>
            <a:r>
              <a:rPr lang="en-US" altLang="zh-TW" dirty="0"/>
              <a:t>(TSP)</a:t>
            </a:r>
          </a:p>
          <a:p>
            <a:pPr lvl="1"/>
            <a:r>
              <a:rPr lang="zh-TW" altLang="en-US" dirty="0"/>
              <a:t>車輛路線規劃問題（</a:t>
            </a:r>
            <a:r>
              <a:rPr lang="en-US" altLang="zh-TW" dirty="0"/>
              <a:t>VRP</a:t>
            </a:r>
            <a:r>
              <a:rPr lang="zh-TW" altLang="en-US" dirty="0"/>
              <a:t>）</a:t>
            </a:r>
          </a:p>
          <a:p>
            <a:pPr lvl="1"/>
            <a:r>
              <a:rPr lang="zh-TW" altLang="en-US" dirty="0"/>
              <a:t>網絡路由問題</a:t>
            </a:r>
            <a:endParaRPr lang="en-US" altLang="zh-TW" dirty="0"/>
          </a:p>
          <a:p>
            <a:r>
              <a:rPr lang="zh-TW" altLang="en-US" b="1" dirty="0"/>
              <a:t>優缺點</a:t>
            </a:r>
            <a:r>
              <a:rPr lang="en-US" altLang="zh-TW" b="1" dirty="0"/>
              <a:t>:</a:t>
            </a:r>
          </a:p>
          <a:p>
            <a:pPr lvl="1"/>
            <a:r>
              <a:rPr lang="zh-TW" altLang="en-US" b="1" dirty="0"/>
              <a:t>優點</a:t>
            </a:r>
            <a:r>
              <a:rPr lang="en-US" altLang="zh-TW" b="1" dirty="0"/>
              <a:t>:</a:t>
            </a:r>
          </a:p>
          <a:p>
            <a:pPr lvl="2"/>
            <a:r>
              <a:rPr lang="zh-TW" altLang="en-US" dirty="0"/>
              <a:t>具有很好的全局搜索能力</a:t>
            </a:r>
            <a:endParaRPr lang="en-US" altLang="zh-TW" dirty="0"/>
          </a:p>
          <a:p>
            <a:pPr lvl="2"/>
            <a:r>
              <a:rPr lang="zh-TW" altLang="en-US" dirty="0"/>
              <a:t>適用於多種組合優化問題</a:t>
            </a:r>
            <a:endParaRPr lang="en-US" altLang="zh-TW" dirty="0"/>
          </a:p>
          <a:p>
            <a:pPr lvl="2"/>
            <a:r>
              <a:rPr lang="zh-TW" altLang="en-US" dirty="0"/>
              <a:t>可以實現平行運算</a:t>
            </a:r>
            <a:endParaRPr lang="en-US" altLang="zh-TW" dirty="0"/>
          </a:p>
          <a:p>
            <a:pPr lvl="1"/>
            <a:r>
              <a:rPr lang="zh-TW" altLang="en-US" b="1" dirty="0"/>
              <a:t>缺點</a:t>
            </a:r>
            <a:r>
              <a:rPr lang="en-US" altLang="zh-TW" b="1" dirty="0"/>
              <a:t>:</a:t>
            </a:r>
          </a:p>
          <a:p>
            <a:pPr lvl="2"/>
            <a:r>
              <a:rPr lang="zh-TW" altLang="en-US" dirty="0"/>
              <a:t>收斂速度慢</a:t>
            </a:r>
            <a:endParaRPr lang="en-US" altLang="zh-TW" dirty="0"/>
          </a:p>
          <a:p>
            <a:pPr lvl="2"/>
            <a:r>
              <a:rPr lang="zh-TW" altLang="en-US" dirty="0"/>
              <a:t>費洛蒙更新和蒸發機制需要仔細調整</a:t>
            </a:r>
            <a:endParaRPr lang="en-US" altLang="zh-TW" dirty="0"/>
          </a:p>
          <a:p>
            <a:pPr lvl="2"/>
            <a:r>
              <a:rPr lang="zh-TW" altLang="en-US" dirty="0"/>
              <a:t>大規模問題</a:t>
            </a:r>
            <a:r>
              <a:rPr lang="en-US" altLang="zh-TW" dirty="0"/>
              <a:t>:</a:t>
            </a:r>
            <a:r>
              <a:rPr lang="zh-TW" altLang="en-US" dirty="0"/>
              <a:t>計算資源消耗較大和時間久</a:t>
            </a:r>
          </a:p>
        </p:txBody>
      </p:sp>
    </p:spTree>
    <p:extLst>
      <p:ext uri="{BB962C8B-B14F-4D97-AF65-F5344CB8AC3E}">
        <p14:creationId xmlns:p14="http://schemas.microsoft.com/office/powerpoint/2010/main" val="1967936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9CAC3C-1225-4C9C-BD20-EDF58B778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貪婪隨機適應搜索 </a:t>
            </a:r>
            <a:r>
              <a:rPr lang="en-US" altLang="zh-TW" sz="3600" dirty="0"/>
              <a:t>(Greedy Randomized Adaptive Search Procedure, GRASP)-</a:t>
            </a:r>
            <a:r>
              <a:rPr lang="zh-TW" altLang="en-US" sz="4000" dirty="0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789D36-3412-40B7-81B6-E268A9F02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GRASP</a:t>
            </a:r>
            <a:r>
              <a:rPr lang="zh-TW" altLang="en-US" b="1" dirty="0"/>
              <a:t>是一種超啟發式方法</a:t>
            </a:r>
            <a:r>
              <a:rPr lang="zh-TW" altLang="en-US" dirty="0"/>
              <a:t>，用於解決組合優化問題。該演算法結合了貪婪策略和隨機性，以高效地搜索解決方案空間，並獲得近似最優解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演算法主要包括以下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b="1" dirty="0"/>
              <a:t>構建階段：</a:t>
            </a:r>
            <a:r>
              <a:rPr lang="zh-TW" altLang="en-US" dirty="0"/>
              <a:t>使用貪婪策略選擇，並加入隨機性去生成一個解</a:t>
            </a:r>
          </a:p>
          <a:p>
            <a:pPr lvl="1"/>
            <a:r>
              <a:rPr lang="zh-TW" altLang="en-US" b="1" dirty="0"/>
              <a:t>區域搜索：</a:t>
            </a:r>
            <a:r>
              <a:rPr lang="zh-TW" altLang="en-US" dirty="0"/>
              <a:t>從目前解去做調整</a:t>
            </a:r>
          </a:p>
        </p:txBody>
      </p:sp>
    </p:spTree>
    <p:extLst>
      <p:ext uri="{BB962C8B-B14F-4D97-AF65-F5344CB8AC3E}">
        <p14:creationId xmlns:p14="http://schemas.microsoft.com/office/powerpoint/2010/main" val="219338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9CAC3C-1225-4C9C-BD20-EDF58B778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000" dirty="0"/>
              <a:t>貪婪隨機適應搜索 </a:t>
            </a:r>
            <a:r>
              <a:rPr lang="en-US" altLang="zh-TW" sz="4000" dirty="0"/>
              <a:t>(Greedy Randomized Adaptive Search Procedure, GRASP)-</a:t>
            </a:r>
            <a:r>
              <a:rPr lang="zh-TW" altLang="en-US" dirty="0"/>
              <a:t>演算法流程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789D36-3412-40B7-81B6-E268A9F02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b="1" dirty="0"/>
              <a:t>設定參數：</a:t>
            </a:r>
            <a:r>
              <a:rPr lang="zh-TW" altLang="en-US" dirty="0"/>
              <a:t>設定迭代次數、候選解集大小等參數。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/>
              <a:t>構建初始解：</a:t>
            </a:r>
            <a:r>
              <a:rPr lang="zh-TW" altLang="en-US" dirty="0"/>
              <a:t>隨機選擇一個起點，開始構建解。</a:t>
            </a:r>
          </a:p>
          <a:p>
            <a:pPr lvl="1"/>
            <a:r>
              <a:rPr lang="zh-TW" altLang="en-US" b="1" dirty="0"/>
              <a:t>貪婪策略：</a:t>
            </a:r>
            <a:r>
              <a:rPr lang="zh-TW" altLang="en-US" dirty="0"/>
              <a:t>選擇一個具有最大效益的物件添加到當前解中。</a:t>
            </a:r>
          </a:p>
          <a:p>
            <a:pPr lvl="1"/>
            <a:r>
              <a:rPr lang="zh-TW" altLang="en-US" b="1" dirty="0"/>
              <a:t>隨機性：</a:t>
            </a:r>
            <a:r>
              <a:rPr lang="zh-TW" altLang="en-US" dirty="0"/>
              <a:t>以一定概率選擇次好的物件，以擴大搜索範圍。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/>
              <a:t>區域搜索：</a:t>
            </a:r>
            <a:r>
              <a:rPr lang="zh-TW" altLang="en-US" dirty="0"/>
              <a:t>對當前解進行區域搜索，找到鄰近區域內的最優解。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/>
              <a:t>重複</a:t>
            </a:r>
            <a:r>
              <a:rPr lang="en-US" altLang="zh-TW" b="1" dirty="0"/>
              <a:t>2-</a:t>
            </a:r>
            <a:r>
              <a:rPr lang="zh-TW" altLang="en-US" b="1" dirty="0"/>
              <a:t>３步，直到達到終止條件（如迭代次數或收斂</a:t>
            </a:r>
            <a:r>
              <a:rPr lang="zh-TW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623647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9CAC3C-1225-4C9C-BD20-EDF58B778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貪婪隨機適應搜索 </a:t>
            </a:r>
            <a:r>
              <a:rPr lang="en-US" altLang="zh-TW" sz="3600" dirty="0"/>
              <a:t>(Greedy Randomized Adaptive Search Procedure, GRASP)-</a:t>
            </a:r>
            <a:r>
              <a:rPr lang="zh-TW" altLang="en-US" sz="4000" dirty="0"/>
              <a:t>小結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789D36-3412-40B7-81B6-E268A9F02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zh-TW" altLang="en-US" b="1" dirty="0"/>
              <a:t>應用</a:t>
            </a:r>
            <a:r>
              <a:rPr lang="en-US" altLang="zh-TW" b="1" dirty="0"/>
              <a:t>:</a:t>
            </a:r>
          </a:p>
          <a:p>
            <a:pPr lvl="1"/>
            <a:r>
              <a:rPr lang="zh-TW" altLang="en-US" dirty="0"/>
              <a:t>設施開設地點問題</a:t>
            </a:r>
            <a:endParaRPr lang="en-US" altLang="zh-TW" dirty="0"/>
          </a:p>
          <a:p>
            <a:pPr lvl="1"/>
            <a:r>
              <a:rPr lang="zh-TW" altLang="en-US" dirty="0"/>
              <a:t>車輛路線規劃問題（</a:t>
            </a:r>
            <a:r>
              <a:rPr lang="en-US" altLang="zh-TW" dirty="0"/>
              <a:t>VRP</a:t>
            </a:r>
            <a:r>
              <a:rPr lang="zh-TW" altLang="en-US" dirty="0"/>
              <a:t>）</a:t>
            </a:r>
          </a:p>
          <a:p>
            <a:pPr lvl="1"/>
            <a:r>
              <a:rPr lang="zh-TW" altLang="en-US" dirty="0"/>
              <a:t>工作排程問題</a:t>
            </a:r>
            <a:endParaRPr lang="en-US" altLang="zh-TW" dirty="0"/>
          </a:p>
          <a:p>
            <a:r>
              <a:rPr lang="zh-TW" altLang="en-US" b="1" dirty="0"/>
              <a:t>優缺點</a:t>
            </a:r>
            <a:r>
              <a:rPr lang="en-US" altLang="zh-TW" b="1" dirty="0"/>
              <a:t>:</a:t>
            </a:r>
          </a:p>
          <a:p>
            <a:pPr lvl="1"/>
            <a:r>
              <a:rPr lang="zh-TW" altLang="en-US" b="1" dirty="0"/>
              <a:t>優點</a:t>
            </a:r>
            <a:r>
              <a:rPr lang="en-US" altLang="zh-TW" b="1" dirty="0"/>
              <a:t>:</a:t>
            </a:r>
          </a:p>
          <a:p>
            <a:pPr lvl="2"/>
            <a:r>
              <a:rPr lang="zh-TW" altLang="en-US" dirty="0"/>
              <a:t>結合貪婪策略和隨機性，提高搜索效率</a:t>
            </a:r>
          </a:p>
          <a:p>
            <a:pPr lvl="2"/>
            <a:r>
              <a:rPr lang="zh-TW" altLang="en-US" dirty="0"/>
              <a:t>適用於多種組合優化問題</a:t>
            </a:r>
            <a:endParaRPr lang="en-US" altLang="zh-TW" dirty="0"/>
          </a:p>
          <a:p>
            <a:pPr lvl="2"/>
            <a:r>
              <a:rPr lang="zh-TW" altLang="en-US" dirty="0"/>
              <a:t>容易實現並與其他優化方法相結合</a:t>
            </a:r>
            <a:endParaRPr lang="en-US" altLang="zh-TW" dirty="0"/>
          </a:p>
          <a:p>
            <a:pPr lvl="1"/>
            <a:r>
              <a:rPr lang="zh-TW" altLang="en-US" b="1" dirty="0"/>
              <a:t>缺點</a:t>
            </a:r>
            <a:r>
              <a:rPr lang="en-US" altLang="zh-TW" b="1" dirty="0"/>
              <a:t>:</a:t>
            </a:r>
          </a:p>
          <a:p>
            <a:pPr lvl="2"/>
            <a:r>
              <a:rPr lang="zh-TW" altLang="en-US" dirty="0"/>
              <a:t>可能陷入局部最優解，無法獲得全局最優解</a:t>
            </a:r>
          </a:p>
          <a:p>
            <a:pPr lvl="2"/>
            <a:r>
              <a:rPr lang="zh-TW" altLang="en-US" dirty="0"/>
              <a:t>大規模問題</a:t>
            </a:r>
            <a:r>
              <a:rPr lang="en-US" altLang="zh-TW" dirty="0"/>
              <a:t>:</a:t>
            </a:r>
            <a:r>
              <a:rPr lang="zh-TW" altLang="en-US" dirty="0"/>
              <a:t>計算資源消耗較大和時間久</a:t>
            </a:r>
          </a:p>
          <a:p>
            <a:pPr lvl="2"/>
            <a:r>
              <a:rPr lang="zh-TW" altLang="en-US" dirty="0"/>
              <a:t>參數設定對結果有很大影響，需要經驗和專業知識</a:t>
            </a:r>
          </a:p>
          <a:p>
            <a:pPr lvl="2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54883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B97EC-5490-4DE0-B474-4F53CC88B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目前規劃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2FA83A-4856-4C7B-A405-E1A6A9E85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b="1" dirty="0"/>
              <a:t>比較演算法</a:t>
            </a:r>
            <a:endParaRPr lang="en-US" altLang="zh-TW" b="1" dirty="0"/>
          </a:p>
          <a:p>
            <a:pPr lvl="1"/>
            <a:r>
              <a:rPr lang="en-US" altLang="zh-TW" b="1" dirty="0"/>
              <a:t>IDFS</a:t>
            </a:r>
          </a:p>
          <a:p>
            <a:pPr lvl="1"/>
            <a:r>
              <a:rPr lang="en-US" altLang="zh-TW" b="1" dirty="0"/>
              <a:t>GA</a:t>
            </a:r>
          </a:p>
          <a:p>
            <a:pPr lvl="1"/>
            <a:r>
              <a:rPr lang="en-US" altLang="zh-TW" dirty="0"/>
              <a:t>ACO</a:t>
            </a:r>
            <a:r>
              <a:rPr lang="zh-TW" altLang="en-US" dirty="0"/>
              <a:t> </a:t>
            </a:r>
            <a:r>
              <a:rPr lang="en-US" altLang="zh-TW" dirty="0"/>
              <a:t>–(</a:t>
            </a:r>
            <a:r>
              <a:rPr lang="zh-TW" altLang="en-US" dirty="0"/>
              <a:t>目前還在想要如何定義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GRASP</a:t>
            </a:r>
            <a:r>
              <a:rPr lang="zh-TW" altLang="en-US" dirty="0"/>
              <a:t> </a:t>
            </a:r>
            <a:r>
              <a:rPr lang="en-US" altLang="zh-TW" dirty="0"/>
              <a:t>–(</a:t>
            </a:r>
            <a:r>
              <a:rPr lang="zh-TW" altLang="en-US" dirty="0"/>
              <a:t>目前還在想要如何定義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b="1" dirty="0"/>
              <a:t>Beam Search</a:t>
            </a:r>
            <a:r>
              <a:rPr lang="zh-TW" altLang="en-US" b="1" dirty="0"/>
              <a:t> </a:t>
            </a:r>
            <a:r>
              <a:rPr lang="en-US" altLang="zh-TW" b="1" dirty="0"/>
              <a:t>–</a:t>
            </a:r>
            <a:r>
              <a:rPr lang="zh-TW" altLang="en-US" b="1" dirty="0"/>
              <a:t> 他人實作方式</a:t>
            </a:r>
            <a:endParaRPr lang="en-US" altLang="zh-TW" b="1" dirty="0"/>
          </a:p>
          <a:p>
            <a:pPr lvl="1"/>
            <a:endParaRPr lang="en-US" altLang="zh-TW" dirty="0"/>
          </a:p>
          <a:p>
            <a:r>
              <a:rPr lang="zh-TW" altLang="en-US" b="1" dirty="0"/>
              <a:t>定量分析</a:t>
            </a:r>
            <a:r>
              <a:rPr lang="en-US" altLang="zh-TW" b="1" dirty="0"/>
              <a:t>:100</a:t>
            </a:r>
            <a:r>
              <a:rPr lang="zh-TW" altLang="en-US" b="1" dirty="0"/>
              <a:t>個版面</a:t>
            </a:r>
            <a:r>
              <a:rPr lang="en-US" altLang="zh-TW" b="1" dirty="0">
                <a:sym typeface="Wingdings" panose="05000000000000000000" pitchFamily="2" charset="2"/>
              </a:rPr>
              <a:t>100</a:t>
            </a:r>
            <a:r>
              <a:rPr lang="zh-TW" altLang="en-US" b="1" dirty="0">
                <a:sym typeface="Wingdings" panose="05000000000000000000" pitchFamily="2" charset="2"/>
              </a:rPr>
              <a:t>解的綜合品質</a:t>
            </a:r>
            <a:endParaRPr lang="en-US" altLang="zh-TW" b="1" dirty="0"/>
          </a:p>
          <a:p>
            <a:pPr lvl="1"/>
            <a:r>
              <a:rPr lang="zh-TW" altLang="en-US" b="1" dirty="0"/>
              <a:t>限制</a:t>
            </a:r>
            <a:r>
              <a:rPr lang="en-US" altLang="zh-TW" b="1" dirty="0"/>
              <a:t>1:</a:t>
            </a:r>
            <a:r>
              <a:rPr lang="zh-TW" altLang="en-US" b="1" dirty="0"/>
              <a:t>使用同計算資源</a:t>
            </a:r>
            <a:endParaRPr lang="en-US" altLang="zh-TW" b="1" dirty="0"/>
          </a:p>
          <a:p>
            <a:pPr lvl="1"/>
            <a:r>
              <a:rPr lang="zh-TW" altLang="en-US" dirty="0"/>
              <a:t>限制</a:t>
            </a:r>
            <a:r>
              <a:rPr lang="en-US" altLang="zh-TW" dirty="0"/>
              <a:t>2:</a:t>
            </a:r>
            <a:r>
              <a:rPr lang="zh-TW" altLang="en-US" dirty="0"/>
              <a:t>固定步數</a:t>
            </a:r>
            <a:r>
              <a:rPr lang="en-US" altLang="zh-TW" dirty="0"/>
              <a:t>(</a:t>
            </a:r>
            <a:r>
              <a:rPr lang="zh-TW" altLang="en-US" dirty="0"/>
              <a:t>考慮中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限制</a:t>
            </a:r>
            <a:r>
              <a:rPr lang="en-US" altLang="zh-TW" dirty="0"/>
              <a:t>3:</a:t>
            </a:r>
            <a:r>
              <a:rPr lang="zh-TW" altLang="en-US" dirty="0"/>
              <a:t>同起始點</a:t>
            </a:r>
            <a:r>
              <a:rPr lang="en-US" altLang="zh-TW" dirty="0"/>
              <a:t>(</a:t>
            </a:r>
            <a:r>
              <a:rPr lang="zh-TW" altLang="en-US" dirty="0"/>
              <a:t>考慮中</a:t>
            </a:r>
            <a:r>
              <a:rPr lang="en-US" altLang="zh-TW" dirty="0"/>
              <a:t>)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53808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5D5231-09BE-40F2-9300-D191CBCD4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4080C0-2DC3-467D-843C-CF740DCB7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待釐清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https://github.com/senkevinli/PAD-Auto-Solver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強化學習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https://github.com/nuwapi/P-PAD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TW" dirty="0"/>
              <a:t>Beam Search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https://github.com/pazusoba/core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自動求解網址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https://github.com/matthargett/padopt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342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6F3AC8-83F5-4E27-A094-DBF3EEA9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轉珠遊戲簡介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5CA6F5-574D-46A0-853B-FAA11FB38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遊戲規則如下</a:t>
            </a:r>
            <a:endParaRPr lang="en-US" altLang="zh-TW" dirty="0"/>
          </a:p>
          <a:p>
            <a:pPr lvl="1"/>
            <a:r>
              <a:rPr lang="zh-TW" altLang="en-US" dirty="0"/>
              <a:t>遊戲版面為</a:t>
            </a:r>
            <a:r>
              <a:rPr lang="en-US" altLang="zh-TW" dirty="0"/>
              <a:t>5x6</a:t>
            </a:r>
          </a:p>
          <a:p>
            <a:pPr lvl="1"/>
            <a:r>
              <a:rPr lang="zh-TW" altLang="en-US" dirty="0"/>
              <a:t>挑選</a:t>
            </a:r>
            <a:r>
              <a:rPr lang="en-US" altLang="zh-TW" dirty="0"/>
              <a:t>1</a:t>
            </a:r>
            <a:r>
              <a:rPr lang="zh-TW" altLang="en-US" dirty="0"/>
              <a:t>個珠子移動</a:t>
            </a:r>
            <a:r>
              <a:rPr lang="en-US" altLang="zh-TW" dirty="0"/>
              <a:t>,</a:t>
            </a:r>
            <a:r>
              <a:rPr lang="zh-TW" altLang="en-US" dirty="0"/>
              <a:t>路徑所碰到的珠子都會交換</a:t>
            </a:r>
            <a:endParaRPr lang="en-US" altLang="zh-TW" dirty="0"/>
          </a:p>
          <a:p>
            <a:pPr lvl="1"/>
            <a:r>
              <a:rPr lang="en-US" altLang="zh-TW" dirty="0"/>
              <a:t>3</a:t>
            </a:r>
            <a:r>
              <a:rPr lang="zh-TW" altLang="en-US" dirty="0"/>
              <a:t>個以上相連即可消除</a:t>
            </a:r>
            <a:endParaRPr lang="en-US" altLang="zh-TW" dirty="0"/>
          </a:p>
          <a:p>
            <a:pPr lvl="1"/>
            <a:r>
              <a:rPr lang="zh-TW" altLang="en-US" dirty="0"/>
              <a:t>移動路徑為</a:t>
            </a:r>
            <a:r>
              <a:rPr lang="en-US" altLang="zh-TW" dirty="0"/>
              <a:t>8</a:t>
            </a:r>
            <a:r>
              <a:rPr lang="zh-TW" altLang="en-US" dirty="0"/>
              <a:t>個向</a:t>
            </a: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F58A70F-0E3B-45D0-B630-EDC89FD05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01294"/>
            <a:ext cx="6914409" cy="264374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A812B01-24B3-4506-A756-21B911975DBB}"/>
              </a:ext>
            </a:extLst>
          </p:cNvPr>
          <p:cNvSpPr txBox="1"/>
          <p:nvPr/>
        </p:nvSpPr>
        <p:spPr>
          <a:xfrm>
            <a:off x="6239280" y="-48126"/>
            <a:ext cx="5952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巴哈大神整理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https://forum.gamer.com.tw/C.php?bsn=23805&amp;snA=77313</a:t>
            </a:r>
          </a:p>
          <a:p>
            <a:r>
              <a:rPr lang="en-US" altLang="zh-TW" dirty="0"/>
              <a:t>https://forum.gamer.com.tw/Co.php?bsn=23805&amp;sn=634462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816BF91-314B-4C40-A5A7-A74CD824B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458" y="2103939"/>
            <a:ext cx="37338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14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A56CA2-902E-43B1-981E-F272DBF7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轉珠遊戲簡介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08FB91-7A93-4AE4-8906-C054411AF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530404-5DC9-4015-AD84-C6F6E2A70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5200"/>
            <a:ext cx="3685674" cy="52828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82F1D6F-ABAB-49C2-BF8E-1AC7D040285F}"/>
              </a:ext>
            </a:extLst>
          </p:cNvPr>
          <p:cNvSpPr txBox="1"/>
          <p:nvPr/>
        </p:nvSpPr>
        <p:spPr>
          <a:xfrm>
            <a:off x="6239280" y="-48126"/>
            <a:ext cx="5952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巴哈大神整理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https://forum.gamer.com.tw/C.php?bsn=23805&amp;snA=77313</a:t>
            </a:r>
          </a:p>
          <a:p>
            <a:r>
              <a:rPr lang="en-US" altLang="zh-TW" dirty="0"/>
              <a:t>https://forum.gamer.com.tw/Co.php?bsn=23805&amp;sn=634462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9409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ADBE38-8172-4406-9230-7809848E3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轉珠遊戲簡介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14D09B-69A9-4C0A-8025-414F1FC95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技巧</a:t>
            </a:r>
            <a:endParaRPr lang="en-US" altLang="zh-TW" dirty="0"/>
          </a:p>
          <a:p>
            <a:pPr lvl="1"/>
            <a:r>
              <a:rPr lang="zh-TW" altLang="en-US" dirty="0"/>
              <a:t>疊珠</a:t>
            </a:r>
            <a:endParaRPr lang="en-US" altLang="zh-TW" dirty="0"/>
          </a:p>
          <a:p>
            <a:pPr lvl="1"/>
            <a:r>
              <a:rPr lang="zh-TW" altLang="en-US" dirty="0"/>
              <a:t>對於某些常見</a:t>
            </a:r>
            <a:r>
              <a:rPr lang="en-US" altLang="zh-TW" b="1" dirty="0"/>
              <a:t>pattern</a:t>
            </a:r>
            <a:r>
              <a:rPr lang="zh-TW" altLang="en-US" dirty="0"/>
              <a:t>的公式解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55D5010-56D0-4AFA-AD97-83DC49150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694" y="128144"/>
            <a:ext cx="3566672" cy="295050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AAB525C-A46B-45B5-8244-23A4F6EE0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2" y="3779353"/>
            <a:ext cx="5800165" cy="22156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78F92E9-39FF-43FA-9F95-8B8068078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052" y="3779353"/>
            <a:ext cx="5769956" cy="221566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6A41D2F-5A46-4007-944B-31F8FD0B2AF8}"/>
              </a:ext>
            </a:extLst>
          </p:cNvPr>
          <p:cNvSpPr/>
          <p:nvPr/>
        </p:nvSpPr>
        <p:spPr>
          <a:xfrm>
            <a:off x="1674830" y="6127234"/>
            <a:ext cx="2538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常見</a:t>
            </a:r>
            <a:r>
              <a:rPr lang="en-US" altLang="zh-TW" b="1" dirty="0"/>
              <a:t>pattern</a:t>
            </a:r>
            <a:r>
              <a:rPr lang="zh-TW" altLang="en-US" dirty="0"/>
              <a:t>的公式解</a:t>
            </a:r>
            <a:r>
              <a:rPr lang="en-US" altLang="zh-TW" dirty="0"/>
              <a:t>(1)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9268EF2-FB93-46EB-ADB2-DBCB5832A4FA}"/>
              </a:ext>
            </a:extLst>
          </p:cNvPr>
          <p:cNvSpPr/>
          <p:nvPr/>
        </p:nvSpPr>
        <p:spPr>
          <a:xfrm>
            <a:off x="7891016" y="6127234"/>
            <a:ext cx="2538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常見</a:t>
            </a:r>
            <a:r>
              <a:rPr lang="en-US" altLang="zh-TW" b="1" dirty="0"/>
              <a:t>pattern</a:t>
            </a:r>
            <a:r>
              <a:rPr lang="zh-TW" altLang="en-US" dirty="0"/>
              <a:t>的公式解</a:t>
            </a:r>
            <a:r>
              <a:rPr lang="en-US" altLang="zh-TW" dirty="0"/>
              <a:t>(2)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9A261E6-396D-43B1-B1C8-3737E478A351}"/>
              </a:ext>
            </a:extLst>
          </p:cNvPr>
          <p:cNvSpPr/>
          <p:nvPr/>
        </p:nvSpPr>
        <p:spPr>
          <a:xfrm>
            <a:off x="7962734" y="305378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疊珠</a:t>
            </a:r>
          </a:p>
        </p:txBody>
      </p:sp>
    </p:spTree>
    <p:extLst>
      <p:ext uri="{BB962C8B-B14F-4D97-AF65-F5344CB8AC3E}">
        <p14:creationId xmlns:p14="http://schemas.microsoft.com/office/powerpoint/2010/main" val="122498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ED9CF8-0B7E-4C5A-A1F4-4BA53F870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最佳化問題定義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5CCB33-C5E9-4415-BA50-FDAB6F5F0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zh-TW" altLang="en-US" dirty="0"/>
              <a:t>想法</a:t>
            </a:r>
            <a:r>
              <a:rPr lang="en-US" altLang="zh-TW" dirty="0"/>
              <a:t>-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從攻擊的公式去評估一個版面的品質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遊戲中的公式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卡片攻擊力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×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隊長倍率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×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珠子倍率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× Combo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倍率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×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增傷倍率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 ×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剋屬倍率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 ×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其他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(g)</a:t>
            </a:r>
          </a:p>
          <a:p>
            <a:pPr lvl="1"/>
            <a:r>
              <a:rPr lang="zh-TW" altLang="en-US" dirty="0"/>
              <a:t>簡化公式</a:t>
            </a:r>
            <a:r>
              <a:rPr lang="en-US" altLang="zh-TW" dirty="0"/>
              <a:t>:</a:t>
            </a:r>
          </a:p>
          <a:p>
            <a:pPr lvl="2"/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珠子倍率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× Combo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倍率</a:t>
            </a:r>
            <a:endParaRPr lang="en-US" altLang="zh-TW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其他數值均設為常數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所以可以忽略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其他補充規則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TW" altLang="en-US" dirty="0">
                <a:solidFill>
                  <a:srgbClr val="050505"/>
                </a:solidFill>
                <a:latin typeface="Segoe UI Historic" panose="020B0502040204020203" pitchFamily="34" charset="0"/>
              </a:rPr>
              <a:t>一般珠</a:t>
            </a:r>
            <a:r>
              <a:rPr lang="en-US" altLang="zh-TW" dirty="0">
                <a:solidFill>
                  <a:srgbClr val="050505"/>
                </a:solidFill>
                <a:latin typeface="Segoe UI Historic" panose="020B0502040204020203" pitchFamily="34" charset="0"/>
              </a:rPr>
              <a:t>25%</a:t>
            </a:r>
          </a:p>
          <a:p>
            <a:pPr lvl="2"/>
            <a:r>
              <a:rPr lang="zh-TW" altLang="en-US" dirty="0">
                <a:solidFill>
                  <a:srgbClr val="050505"/>
                </a:solidFill>
                <a:latin typeface="Segoe UI Historic" panose="020B0502040204020203" pitchFamily="34" charset="0"/>
              </a:rPr>
              <a:t>消除的珠子可以再額外加</a:t>
            </a:r>
            <a:r>
              <a:rPr lang="en-US" altLang="zh-TW" dirty="0">
                <a:solidFill>
                  <a:srgbClr val="050505"/>
                </a:solidFill>
                <a:latin typeface="Segoe UI Historic" panose="020B0502040204020203" pitchFamily="34" charset="0"/>
              </a:rPr>
              <a:t>25 %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Combo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倍率如右表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81CDBF-22C9-47C0-8456-42C472A7B9BD}"/>
              </a:ext>
            </a:extLst>
          </p:cNvPr>
          <p:cNvSpPr/>
          <p:nvPr/>
        </p:nvSpPr>
        <p:spPr>
          <a:xfrm>
            <a:off x="1219200" y="45522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FB</a:t>
            </a:r>
            <a:r>
              <a:rPr lang="zh-TW" altLang="en-US" dirty="0"/>
              <a:t>上公式整理</a:t>
            </a:r>
            <a:r>
              <a:rPr lang="zh-TW" altLang="en-US" dirty="0">
                <a:hlinkClick r:id="rId2"/>
              </a:rPr>
              <a:t>https://www.facebook.com/groups/tos.return/posts/1855676407844421/</a:t>
            </a:r>
            <a:endParaRPr lang="en-US" altLang="zh-TW" dirty="0"/>
          </a:p>
          <a:p>
            <a:r>
              <a:rPr lang="zh-TW" altLang="en-US" dirty="0"/>
              <a:t>巴哈大神整理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Combo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倍率</a:t>
            </a:r>
            <a:r>
              <a:rPr lang="en-US" altLang="zh-TW" dirty="0"/>
              <a:t>:https://forum.gamer.com.tw/Co.php?bsn=23805&amp;sn=2936967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FDF7FE2-61C9-4511-80FB-8C4DAC78B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326"/>
          <a:stretch/>
        </p:blipFill>
        <p:spPr>
          <a:xfrm>
            <a:off x="6342530" y="5051807"/>
            <a:ext cx="884190" cy="169245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0ECEEF8-469E-4647-AD8B-E83DE1A94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42589"/>
            <a:ext cx="52482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78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ED9CF8-0B7E-4C5A-A1F4-4BA53F870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最佳化問題定義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85CCB33-C5E9-4415-BA50-FDAB6F5F04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/>
                  <a:t>想法</a:t>
                </a:r>
                <a:endParaRPr lang="en-US" altLang="zh-TW" dirty="0"/>
              </a:p>
              <a:p>
                <a:pPr lvl="1"/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版面的品質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zh-TW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珠子倍率</a:t>
                </a:r>
                <a:r>
                  <a:rPr lang="en-US" altLang="zh-TW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× Combo</a:t>
                </a:r>
                <a:r>
                  <a:rPr lang="zh-TW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倍率</a:t>
                </a:r>
                <a:endParaRPr lang="en-US" altLang="zh-TW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路徑的品質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zh-TW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越短越好</a:t>
                </a:r>
                <a:endParaRPr lang="en-US" altLang="zh-TW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評估一個解的好壞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TW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</a:t>
                </a:r>
                <a:r>
                  <a:rPr lang="zh-TW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版面品質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US" altLang="zh-TW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</a:t>
                </a:r>
                <a:r>
                  <a:rPr lang="zh-TW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路徑品質</a:t>
                </a:r>
                <a:endPara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endPara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目前問題搜尋空間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路徑空間複雜度</a:t>
                </a:r>
                <a:r>
                  <a:rPr lang="zh-TW" altLang="en-US" b="0" dirty="0">
                    <a:cs typeface="Times New Roman" panose="02020603050405020304" pitchFamily="18" charset="0"/>
                  </a:rPr>
                  <a:t>上界為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</a:t>
                </a: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為路徑長度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不考慮斜轉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路徑空間複雜度</a:t>
                </a:r>
                <a:r>
                  <a:rPr lang="zh-TW" altLang="en-US" dirty="0">
                    <a:cs typeface="Times New Roman" panose="02020603050405020304" pitchFamily="18" charset="0"/>
                  </a:rPr>
                  <a:t>上界為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30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</a:t>
                </a: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為路徑長度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85CCB33-C5E9-4415-BA50-FDAB6F5F04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2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7C81CDBF-22C9-47C0-8456-42C472A7B9BD}"/>
              </a:ext>
            </a:extLst>
          </p:cNvPr>
          <p:cNvSpPr/>
          <p:nvPr/>
        </p:nvSpPr>
        <p:spPr>
          <a:xfrm>
            <a:off x="1219200" y="45522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FB</a:t>
            </a:r>
            <a:r>
              <a:rPr lang="zh-TW" altLang="en-US" dirty="0"/>
              <a:t>上公式整理</a:t>
            </a:r>
            <a:r>
              <a:rPr lang="zh-TW" altLang="en-US" dirty="0">
                <a:hlinkClick r:id="rId3"/>
              </a:rPr>
              <a:t>https://www.facebook.com/groups/tos.return/posts/1855676407844421/</a:t>
            </a:r>
            <a:endParaRPr lang="en-US" altLang="zh-TW" dirty="0"/>
          </a:p>
          <a:p>
            <a:r>
              <a:rPr lang="zh-TW" altLang="en-US" dirty="0"/>
              <a:t>巴哈大神整理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Combo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倍率</a:t>
            </a:r>
            <a:r>
              <a:rPr lang="en-US" altLang="zh-TW" dirty="0"/>
              <a:t>:https://forum.gamer.com.tw/Co.php?bsn=23805&amp;sn=2936967</a:t>
            </a:r>
          </a:p>
        </p:txBody>
      </p:sp>
    </p:spTree>
    <p:extLst>
      <p:ext uri="{BB962C8B-B14F-4D97-AF65-F5344CB8AC3E}">
        <p14:creationId xmlns:p14="http://schemas.microsoft.com/office/powerpoint/2010/main" val="4180561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F50D8-CC6F-4E7F-BCD2-1C77E908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2188"/>
            <a:ext cx="6316581" cy="1325563"/>
          </a:xfrm>
        </p:spPr>
        <p:txBody>
          <a:bodyPr/>
          <a:lstStyle/>
          <a:p>
            <a:r>
              <a:rPr lang="zh-TW" altLang="en-US" dirty="0"/>
              <a:t>超啟發演算法挑選流程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2DBFA10-581A-4EC3-A6A6-ADEE49509236}"/>
              </a:ext>
            </a:extLst>
          </p:cNvPr>
          <p:cNvSpPr/>
          <p:nvPr/>
        </p:nvSpPr>
        <p:spPr>
          <a:xfrm>
            <a:off x="7427494" y="790201"/>
            <a:ext cx="3433011" cy="812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列出</a:t>
            </a:r>
            <a:r>
              <a:rPr lang="en-US" altLang="zh-TW" dirty="0">
                <a:solidFill>
                  <a:schemeClr val="tx1"/>
                </a:solidFill>
              </a:rPr>
              <a:t>10</a:t>
            </a:r>
            <a:r>
              <a:rPr lang="zh-TW" altLang="en-US" dirty="0">
                <a:solidFill>
                  <a:schemeClr val="tx1"/>
                </a:solidFill>
              </a:rPr>
              <a:t>種可解決轉珠問題的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</a:rPr>
              <a:t>超啟發演算法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AF2909-3FF3-4E08-B513-645C4F17E40B}"/>
              </a:ext>
            </a:extLst>
          </p:cNvPr>
          <p:cNvSpPr/>
          <p:nvPr/>
        </p:nvSpPr>
        <p:spPr>
          <a:xfrm>
            <a:off x="7427492" y="4138736"/>
            <a:ext cx="3433011" cy="812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反省</a:t>
            </a:r>
            <a:r>
              <a:rPr lang="en-US" altLang="zh-TW" dirty="0">
                <a:solidFill>
                  <a:schemeClr val="tx1"/>
                </a:solidFill>
              </a:rPr>
              <a:t>3</a:t>
            </a:r>
            <a:r>
              <a:rPr lang="zh-TW" altLang="en-US" dirty="0">
                <a:solidFill>
                  <a:schemeClr val="tx1"/>
                </a:solidFill>
              </a:rPr>
              <a:t>種超啟發演算法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</a:rPr>
              <a:t>是否為最合適的選擇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B8D77E-0C69-47F5-BE96-C9F0B7CD4013}"/>
              </a:ext>
            </a:extLst>
          </p:cNvPr>
          <p:cNvSpPr/>
          <p:nvPr/>
        </p:nvSpPr>
        <p:spPr>
          <a:xfrm>
            <a:off x="7427492" y="1906379"/>
            <a:ext cx="3433011" cy="812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選出其中</a:t>
            </a:r>
            <a:r>
              <a:rPr lang="en-US" altLang="zh-TW" dirty="0">
                <a:solidFill>
                  <a:schemeClr val="tx1"/>
                </a:solidFill>
              </a:rPr>
              <a:t>3</a:t>
            </a:r>
            <a:r>
              <a:rPr lang="zh-TW" altLang="en-US" dirty="0">
                <a:solidFill>
                  <a:schemeClr val="tx1"/>
                </a:solidFill>
              </a:rPr>
              <a:t>種效果最好的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</a:rPr>
              <a:t>超啟發演算法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EEF734-43EF-4888-9B5C-0575C69A4F68}"/>
              </a:ext>
            </a:extLst>
          </p:cNvPr>
          <p:cNvSpPr/>
          <p:nvPr/>
        </p:nvSpPr>
        <p:spPr>
          <a:xfrm>
            <a:off x="7427493" y="3022558"/>
            <a:ext cx="3433011" cy="812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說明</a:t>
            </a:r>
            <a:r>
              <a:rPr lang="en-US" altLang="zh-TW" dirty="0">
                <a:solidFill>
                  <a:schemeClr val="tx1"/>
                </a:solidFill>
              </a:rPr>
              <a:t>3</a:t>
            </a:r>
            <a:r>
              <a:rPr lang="zh-TW" altLang="en-US" dirty="0">
                <a:solidFill>
                  <a:schemeClr val="tx1"/>
                </a:solidFill>
              </a:rPr>
              <a:t>種超啟發演算法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</a:rPr>
              <a:t>效果最好的原因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DFB243B-5BFE-4745-B3E9-33D496A187AB}"/>
              </a:ext>
            </a:extLst>
          </p:cNvPr>
          <p:cNvSpPr/>
          <p:nvPr/>
        </p:nvSpPr>
        <p:spPr>
          <a:xfrm>
            <a:off x="7427492" y="5254914"/>
            <a:ext cx="3433011" cy="812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給出</a:t>
            </a:r>
            <a:r>
              <a:rPr lang="en-US" altLang="zh-TW" dirty="0">
                <a:solidFill>
                  <a:schemeClr val="tx1"/>
                </a:solidFill>
              </a:rPr>
              <a:t>3</a:t>
            </a:r>
            <a:r>
              <a:rPr lang="zh-TW" altLang="en-US" dirty="0">
                <a:solidFill>
                  <a:schemeClr val="tx1"/>
                </a:solidFill>
              </a:rPr>
              <a:t>種超啟發演算法的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</a:rPr>
              <a:t>論文出處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11EAC88-DE6D-4E91-83F9-E1074709B257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9143998" y="1603085"/>
            <a:ext cx="2" cy="3032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37ACE30-1FBC-47C5-808E-F6791736140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9143998" y="2719263"/>
            <a:ext cx="1" cy="3032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9A89621-DBD7-48A8-B3B1-0ED0AFE90741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 flipH="1">
            <a:off x="9143998" y="3835442"/>
            <a:ext cx="1" cy="3032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D73F054C-DFB7-4EB7-8AD9-EA9C04F8E8FD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9143997" y="4951620"/>
            <a:ext cx="1" cy="3032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024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C4C331-D7AB-497F-B41B-497F15CC9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超啟發演算法挑選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8F461E-96DE-48A0-9D65-0573770AD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演算法決定</a:t>
            </a:r>
            <a:endParaRPr lang="en-US" altLang="zh-TW" dirty="0"/>
          </a:p>
          <a:p>
            <a:pPr lvl="1"/>
            <a:r>
              <a:rPr lang="zh-TW" altLang="en-US" dirty="0"/>
              <a:t>詢問</a:t>
            </a:r>
            <a:r>
              <a:rPr lang="en-US" altLang="zh-TW" dirty="0"/>
              <a:t>GPT</a:t>
            </a:r>
            <a:r>
              <a:rPr lang="zh-TW" altLang="en-US" dirty="0"/>
              <a:t>意見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/>
              <a:t>請他推薦給我</a:t>
            </a:r>
            <a:r>
              <a:rPr lang="en-US" altLang="zh-TW" dirty="0"/>
              <a:t>5</a:t>
            </a:r>
            <a:r>
              <a:rPr lang="zh-TW" altLang="en-US" dirty="0"/>
              <a:t>種超啟發演算法</a:t>
            </a:r>
          </a:p>
          <a:p>
            <a:pPr lvl="1"/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8ED877C-9D6B-4540-BDEC-1277B1EBB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505" y="442617"/>
            <a:ext cx="6362700" cy="16668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EC613AC-2F39-481F-870C-B3351FFD3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60" y="2828776"/>
            <a:ext cx="5376227" cy="19200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42FF5F6-8B3D-4A15-AAE1-37487E329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28776"/>
            <a:ext cx="4723102" cy="402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68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</TotalTime>
  <Words>1862</Words>
  <Application>Microsoft Office PowerPoint</Application>
  <PresentationFormat>寬螢幕</PresentationFormat>
  <Paragraphs>210</Paragraphs>
  <Slides>26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6" baseType="lpstr">
      <vt:lpstr>新細明體</vt:lpstr>
      <vt:lpstr>標楷體</vt:lpstr>
      <vt:lpstr>Arial</vt:lpstr>
      <vt:lpstr>Calibri</vt:lpstr>
      <vt:lpstr>Calibri Light</vt:lpstr>
      <vt:lpstr>Cambria Math</vt:lpstr>
      <vt:lpstr>Segoe UI Historic</vt:lpstr>
      <vt:lpstr>Times New Roman</vt:lpstr>
      <vt:lpstr>Wingdings</vt:lpstr>
      <vt:lpstr>Office 佈景主題</vt:lpstr>
      <vt:lpstr> 超啟發演算發演算法 轉珠遊戲最佳路徑搜尋研究</vt:lpstr>
      <vt:lpstr>Outline</vt:lpstr>
      <vt:lpstr>轉珠遊戲簡介</vt:lpstr>
      <vt:lpstr>轉珠遊戲簡介</vt:lpstr>
      <vt:lpstr>轉珠遊戲簡介</vt:lpstr>
      <vt:lpstr>最佳化問題定義</vt:lpstr>
      <vt:lpstr>最佳化問題定義</vt:lpstr>
      <vt:lpstr>超啟發演算法挑選流程</vt:lpstr>
      <vt:lpstr>超啟發演算法挑選</vt:lpstr>
      <vt:lpstr>超啟發演算法挑選</vt:lpstr>
      <vt:lpstr>超啟發演算法挑選</vt:lpstr>
      <vt:lpstr>超啟發演算法挑選</vt:lpstr>
      <vt:lpstr>超啟發演算法挑選</vt:lpstr>
      <vt:lpstr>超啟發演算法挑選</vt:lpstr>
      <vt:lpstr>超啟發演算法簡介</vt:lpstr>
      <vt:lpstr>遺傳演算法 (Genetic Algorithm, GA) 簡介</vt:lpstr>
      <vt:lpstr>遺傳演算法 (Genetic Algorithm, GA) 演算法流程</vt:lpstr>
      <vt:lpstr>遺傳演算法 (Genetic Algorithm, GA) 小結</vt:lpstr>
      <vt:lpstr>蟻群最佳化 (Ant Colony Optimization, ACO) 簡介</vt:lpstr>
      <vt:lpstr>蟻群最佳化 (Ant Colony Optimization, ACO) 演算法流程</vt:lpstr>
      <vt:lpstr>蟻群最佳化 (Ant Colony Optimization, ACO) 小結</vt:lpstr>
      <vt:lpstr>貪婪隨機適應搜索 (Greedy Randomized Adaptive Search Procedure, GRASP)-簡介</vt:lpstr>
      <vt:lpstr>貪婪隨機適應搜索 (Greedy Randomized Adaptive Search Procedure, GRASP)-演算法流程</vt:lpstr>
      <vt:lpstr>貪婪隨機適應搜索 (Greedy Randomized Adaptive Search Procedure, GRASP)-小結</vt:lpstr>
      <vt:lpstr>目前規劃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超啟發演算發演算法 轉珠遊戲路徑搜尋研究</dc:title>
  <dc:creator>楊永睿</dc:creator>
  <cp:lastModifiedBy>楊永睿</cp:lastModifiedBy>
  <cp:revision>61</cp:revision>
  <dcterms:created xsi:type="dcterms:W3CDTF">2023-05-03T13:13:14Z</dcterms:created>
  <dcterms:modified xsi:type="dcterms:W3CDTF">2023-06-21T04:59:33Z</dcterms:modified>
</cp:coreProperties>
</file>